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9" r:id="rId4"/>
    <p:sldId id="270" r:id="rId5"/>
    <p:sldId id="268" r:id="rId6"/>
    <p:sldId id="262" r:id="rId7"/>
    <p:sldId id="267" r:id="rId8"/>
    <p:sldId id="271" r:id="rId9"/>
    <p:sldId id="272" r:id="rId10"/>
    <p:sldId id="263" r:id="rId11"/>
    <p:sldId id="261" r:id="rId12"/>
    <p:sldId id="264" r:id="rId1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0">
          <p15:clr>
            <a:srgbClr val="A4A3A4"/>
          </p15:clr>
        </p15:guide>
        <p15:guide id="2" pos="5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EB4F35"/>
    <a:srgbClr val="0066CC"/>
    <a:srgbClr val="D79595"/>
    <a:srgbClr val="D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6871" autoAdjust="0"/>
  </p:normalViewPr>
  <p:slideViewPr>
    <p:cSldViewPr snapToObjects="1">
      <p:cViewPr varScale="1">
        <p:scale>
          <a:sx n="82" d="100"/>
          <a:sy n="82" d="100"/>
        </p:scale>
        <p:origin x="1464" y="62"/>
      </p:cViewPr>
      <p:guideLst>
        <p:guide orient="horz" pos="2330"/>
        <p:guide pos="555"/>
      </p:guideLst>
    </p:cSldViewPr>
  </p:slideViewPr>
  <p:outlineViewPr>
    <p:cViewPr>
      <p:scale>
        <a:sx n="33" d="100"/>
        <a:sy n="33" d="100"/>
      </p:scale>
      <p:origin x="0" y="14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E1BC83-DB18-41D1-AA03-7AB36BAFBD02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8FA529-13B4-47B8-BC15-9DFBDA886E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33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BAE1C-5F14-4AD9-A05A-3851285005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76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268F-C3AF-47DA-A68F-73A80BAEB6DC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045F-2E4F-495E-8CD4-8192AF2D3D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BBF3-39C0-4BFC-8245-22185C01D7DB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8847D-A78E-4F41-B256-06105697B8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00C49-90D9-4B0B-9A47-2D92814A9448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0681-3CC5-47D2-BDB0-72110A884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AD73-9E1B-4FA8-A82E-90CE5D602F26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2C00-9BB4-4E40-99E2-490D945E8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21B0-417A-4FF3-9717-F5910E5961E2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F773-BAD2-41BF-ADED-9D4D80AE2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5E23-C017-4C91-9B3B-6EDC0456FD24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5BC8-90C0-4965-8995-AFEA4C5CF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A4C7-0590-4E6E-B2E2-DFCF2E87FEF2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3F94-0B68-4371-8FEB-F230CFB60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ECDDB-AE50-476D-89B8-CB0AAC31E8DC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6E333-399D-4B7E-A056-C1CD698D57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45DF-FAD4-481C-957F-184A0A2B66E1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B2AC-4BCE-4A23-8CEC-6D9BCFBACD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C843-FB98-4679-8306-AEE84B8A5B36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7BBA-6B15-43E9-A94C-0E9091F80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79BC2-B739-4AB1-B528-043F97842E6C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3074-E2EC-40F2-806F-C736826E51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D14506-2BA1-4ACD-B425-50C4CBA124DF}" type="datetimeFigureOut">
              <a:rPr lang="ru-RU"/>
              <a:pPr>
                <a:defRPr/>
              </a:pPr>
              <a:t>08.01.2025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BAC485-7A25-4208-A990-DAD3F66C1E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85875" y="4714875"/>
            <a:ext cx="6500813" cy="11430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ru-RU" altLang="zh-CN" sz="2800" dirty="0">
                <a:solidFill>
                  <a:schemeClr val="bg1"/>
                </a:solidFill>
              </a:rPr>
              <a:t>Дрели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216" y="-27384"/>
            <a:ext cx="9553496" cy="688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199" y="3048000"/>
            <a:ext cx="945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Шпилька Усиленная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981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Шпилька Усиленная способна выдерживать повышенные статические и динамические нагрузки, и может быть использована для с</a:t>
            </a:r>
            <a:r>
              <a:rPr lang="ru-RU" altLang="zh-CN" sz="1600" dirty="0"/>
              <a:t>оздания конструкций, с повышенными требованиями к прочности резьбового соединения - систем жизнеобеспечения: вентиляции, канализации, электрификации</a:t>
            </a:r>
            <a:r>
              <a:rPr lang="en-US" altLang="zh-CN" sz="1600" dirty="0"/>
              <a:t>.</a:t>
            </a:r>
            <a:endParaRPr lang="ru-RU" dirty="0"/>
          </a:p>
        </p:txBody>
      </p:sp>
      <p:pic>
        <p:nvPicPr>
          <p:cNvPr id="1026" name="Picture 2" descr="http://www.vent-style.ru/userfiles/trav_vozd_2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1524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veco66.ru/file/image/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09" y="3276599"/>
            <a:ext cx="2519191" cy="335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entoss.ru/files/P10100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9" y="3276600"/>
            <a:ext cx="4501184" cy="33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rmalvent.narod.ru/rekomend/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51" y="236125"/>
            <a:ext cx="4380349" cy="17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54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85813" y="152400"/>
            <a:ext cx="5000625" cy="785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zh-CN" sz="1600" dirty="0">
                <a:solidFill>
                  <a:schemeClr val="bg1"/>
                </a:solidFill>
              </a:rPr>
              <a:t>Шпилька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ОМАКС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3716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Технические особенности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66135"/>
              </p:ext>
            </p:extLst>
          </p:nvPr>
        </p:nvGraphicFramePr>
        <p:xfrm>
          <a:off x="914400" y="2110264"/>
          <a:ext cx="72390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Стандартная</a:t>
                      </a:r>
                      <a:r>
                        <a:rPr lang="ru-RU" baseline="0" dirty="0"/>
                        <a:t> шпилька произведенная в Китае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Шпилька ОМАКС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Диаметр прутка-заготовки</a:t>
                      </a:r>
                      <a:r>
                        <a:rPr lang="ru-RU" baseline="0" dirty="0"/>
                        <a:t> для производства шпильки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5,1 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7,0</a:t>
                      </a:r>
                      <a:r>
                        <a:rPr lang="ru-RU" baseline="0" dirty="0"/>
                        <a:t> мм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Прочность шпильки: усилие на разрушение резьбового соединения,</a:t>
                      </a:r>
                      <a:r>
                        <a:rPr lang="ru-RU" baseline="0" dirty="0"/>
                        <a:t> кН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Масса</a:t>
                      </a:r>
                      <a:r>
                        <a:rPr lang="ru-RU" baseline="0" dirty="0"/>
                        <a:t> шпильки М8х1000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Страна производства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Китай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Россия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075" y="19122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Шпилька Усиленная способна выдерживать повышенные статические и динамические нагрузки, и может быть использована для сборки конструкций </a:t>
            </a:r>
            <a:r>
              <a:rPr lang="ru-RU" altLang="zh-CN" sz="1600" dirty="0"/>
              <a:t>опалубки при возведении фундаментов и монолитном домостроении</a:t>
            </a:r>
            <a:r>
              <a:rPr lang="en-US" altLang="zh-CN" sz="1600" dirty="0"/>
              <a:t>.</a:t>
            </a:r>
            <a:endParaRPr lang="ru-RU" altLang="zh-CN" sz="1600" dirty="0"/>
          </a:p>
        </p:txBody>
      </p:sp>
      <p:pic>
        <p:nvPicPr>
          <p:cNvPr id="2050" name="Picture 2" descr="http://3.bp.blogspot.com/-DqCCRYmpDX0/UAggIa4nzwI/AAAAAAAAABk/IcLdaMG69uA/s1600/DSC076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34640"/>
            <a:ext cx="4958080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omsovetov.by/imagehosting/2013/10/12/4025525967c4704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/>
        </p:blipFill>
        <p:spPr bwMode="auto">
          <a:xfrm>
            <a:off x="228600" y="2834640"/>
            <a:ext cx="2279307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avchan.ru/wp-content/uploads/shpilki-dlya-opalubki-2-450x3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7854"/>
            <a:ext cx="2098422" cy="15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35.img.avito.st/640x480/25145132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415308"/>
            <a:ext cx="35941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947505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Шпилька Усиленная способна выдерживать повышенные статические и динамические нагрузки, и может быть использована для </a:t>
            </a:r>
            <a:r>
              <a:rPr lang="ru-RU" altLang="zh-CN" sz="1600" dirty="0"/>
              <a:t>изготовления специального крепежа, например регулировочных анкеров для деревянного домостроения.</a:t>
            </a:r>
          </a:p>
          <a:p>
            <a:endParaRPr lang="ru-RU" dirty="0"/>
          </a:p>
        </p:txBody>
      </p:sp>
      <p:pic>
        <p:nvPicPr>
          <p:cNvPr id="1028" name="Picture 4" descr="https://media2.24aul.ru/imgs/555df824f9b90e15e4025e95/anker-reguliruemyj-po-vysote-kompenator-usadki-lift-1-5575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366" y="2878137"/>
            <a:ext cx="4900084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2.img.avito.st/640x480/26090434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0"/>
          <a:stretch/>
        </p:blipFill>
        <p:spPr bwMode="auto">
          <a:xfrm>
            <a:off x="6172200" y="150358"/>
            <a:ext cx="3200400" cy="15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apaspro.ru/wp-content/uploads/2013/02/ankerregulpovis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" y="2895600"/>
            <a:ext cx="3628629" cy="36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osaexpress.ru/media/cache/default/rc/Ul0zhE0a/upload/image/48/7d/47/ef157ed1ec8afc2508efd64ace59ab488c740f70de1340fd3f77a4e048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75" y="3825875"/>
            <a:ext cx="1863425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4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1" y="1383983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dirty="0"/>
              <a:t>Шпилька резьбовая DIN 976 (DIN 975) метровой/2-х метровой длины</a:t>
            </a:r>
          </a:p>
          <a:p>
            <a:endParaRPr lang="ru-RU" altLang="zh-CN" sz="1400" dirty="0"/>
          </a:p>
        </p:txBody>
      </p:sp>
      <p:pic>
        <p:nvPicPr>
          <p:cNvPr id="1029" name="Picture 5" descr="http://www.omax.ru/images/img_resize.php?height=600&amp;width=800&amp;image=/userfiles/shop_cat_images/60_2.jpg&amp;stamp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80360"/>
            <a:ext cx="2947987" cy="141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omax.ru/images/img_resize.php?height=600&amp;width=800&amp;image=/userfiles/shop_cat_images/1280%20(1).jpg&amp;stamp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63406"/>
            <a:ext cx="2990849" cy="6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086" y="2063407"/>
            <a:ext cx="57819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/>
              <a:t>- Материал: сталь C1008</a:t>
            </a:r>
          </a:p>
          <a:p>
            <a:r>
              <a:rPr lang="ru-RU" altLang="zh-CN" sz="1600" dirty="0"/>
              <a:t>- Покрытие: цинк</a:t>
            </a:r>
          </a:p>
          <a:p>
            <a:r>
              <a:rPr lang="ru-RU" altLang="zh-CN" sz="1600" b="1" dirty="0"/>
              <a:t>- Толщина покрытия: 5-7 мкм</a:t>
            </a:r>
          </a:p>
          <a:p>
            <a:r>
              <a:rPr lang="ru-RU" altLang="zh-CN" sz="1600" dirty="0"/>
              <a:t>- Резьба: метрическая, нормальная, класс точности - средний (6g)</a:t>
            </a:r>
          </a:p>
          <a:p>
            <a:endParaRPr lang="ru-RU" altLang="zh-CN" sz="1600" dirty="0"/>
          </a:p>
          <a:p>
            <a:r>
              <a:rPr lang="ru-RU" altLang="zh-CN" sz="1600" dirty="0"/>
              <a:t>Применение: шпилька усиленной прочности предназначена для использования в высоконагруженных конструкциях с повышенными требованиями к сопротивлению динамическим и статическим нагрузкам.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94752"/>
              </p:ext>
            </p:extLst>
          </p:nvPr>
        </p:nvGraphicFramePr>
        <p:xfrm>
          <a:off x="363751" y="4872026"/>
          <a:ext cx="853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Шаг</a:t>
                      </a:r>
                      <a:r>
                        <a:rPr lang="ru-RU" sz="1400" baseline="0" dirty="0"/>
                        <a:t> резьбы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1" y="138398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dirty="0"/>
              <a:t>Геометрические размеры шпильки по ГОСТ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085" y="2063407"/>
            <a:ext cx="43150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dirty="0"/>
              <a:t>Основные требования к метрическому крепежу </a:t>
            </a:r>
          </a:p>
          <a:p>
            <a:r>
              <a:rPr lang="ru-RU" altLang="zh-CN" sz="1400" dirty="0"/>
              <a:t>изложены в ГОСТы: «Резьба метрическая. </a:t>
            </a:r>
          </a:p>
          <a:p>
            <a:r>
              <a:rPr lang="ru-RU" altLang="zh-CN" sz="1400" dirty="0"/>
              <a:t>Основные размеры». ГОСТ 24705-2004, </a:t>
            </a:r>
          </a:p>
          <a:p>
            <a:r>
              <a:rPr lang="ru-RU" altLang="zh-CN" sz="1400" dirty="0"/>
              <a:t>ГОСТ 9150-2002:</a:t>
            </a:r>
          </a:p>
          <a:p>
            <a:pPr marL="342900" indent="-342900">
              <a:buAutoNum type="arabicPeriod"/>
            </a:pPr>
            <a:r>
              <a:rPr lang="ru-RU" altLang="zh-CN" sz="1400" dirty="0"/>
              <a:t>Профиль шпильки должен соответствовать указанному на чертеже. Профиль имеет вид равностороннего треугольника с углом 60</a:t>
            </a:r>
            <a:r>
              <a:rPr lang="ru-RU" altLang="zh-CN" sz="1400" baseline="30000" dirty="0"/>
              <a:t>о</a:t>
            </a:r>
            <a:r>
              <a:rPr lang="ru-RU" altLang="zh-CN" sz="1400" dirty="0"/>
              <a:t>. </a:t>
            </a:r>
          </a:p>
          <a:p>
            <a:pPr marL="342900" indent="-342900">
              <a:buAutoNum type="arabicPeriod"/>
            </a:pPr>
            <a:r>
              <a:rPr lang="ru-RU" altLang="zh-CN" sz="1400" dirty="0"/>
              <a:t>Номинальный внутренний диаметр регламентирован для каждого размера шпильки и вычисляется по формуле:</a:t>
            </a:r>
          </a:p>
          <a:p>
            <a:r>
              <a:rPr lang="en-US" altLang="zh-CN" sz="1400" dirty="0"/>
              <a:t>D</a:t>
            </a:r>
            <a:r>
              <a:rPr lang="en-US" altLang="zh-CN" sz="1400" baseline="-25000" dirty="0"/>
              <a:t>1</a:t>
            </a:r>
            <a:r>
              <a:rPr lang="en-US" altLang="zh-CN" sz="1400" dirty="0"/>
              <a:t> = D – 1,0825 x P</a:t>
            </a:r>
            <a:r>
              <a:rPr lang="ru-RU" altLang="zh-CN" sz="1400" dirty="0"/>
              <a:t>, где:</a:t>
            </a:r>
          </a:p>
          <a:p>
            <a:r>
              <a:rPr lang="en-US" altLang="zh-CN" sz="1400" dirty="0"/>
              <a:t>D</a:t>
            </a:r>
            <a:r>
              <a:rPr lang="en-US" altLang="zh-CN" sz="1400" baseline="-25000" dirty="0"/>
              <a:t>1</a:t>
            </a:r>
            <a:r>
              <a:rPr lang="en-US" altLang="zh-CN" sz="1400" dirty="0"/>
              <a:t> </a:t>
            </a:r>
            <a:r>
              <a:rPr lang="ru-RU" altLang="zh-CN" sz="1400" dirty="0"/>
              <a:t>– номинальный внутренний диаметр,</a:t>
            </a:r>
            <a:endParaRPr lang="en-US" altLang="zh-CN" sz="1400" dirty="0"/>
          </a:p>
          <a:p>
            <a:r>
              <a:rPr lang="en-US" altLang="zh-CN" sz="1400" dirty="0"/>
              <a:t>D </a:t>
            </a:r>
            <a:r>
              <a:rPr lang="ru-RU" altLang="zh-CN" sz="1400" dirty="0"/>
              <a:t>– размер шпильки</a:t>
            </a:r>
            <a:endParaRPr lang="en-US" altLang="zh-CN" sz="1400" dirty="0"/>
          </a:p>
          <a:p>
            <a:r>
              <a:rPr lang="ru-RU" altLang="zh-CN" sz="1400" dirty="0"/>
              <a:t>Р – шаг резьбы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01028"/>
              </p:ext>
            </p:extLst>
          </p:nvPr>
        </p:nvGraphicFramePr>
        <p:xfrm>
          <a:off x="479851" y="5562600"/>
          <a:ext cx="8530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Шаг</a:t>
                      </a:r>
                      <a:r>
                        <a:rPr lang="ru-RU" sz="1400" baseline="0" dirty="0"/>
                        <a:t> резьбы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99276"/>
            <a:ext cx="4419600" cy="300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23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51" y="1383983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600" dirty="0"/>
              <a:t>Геометрические размеры шпильки по ГОСТ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085" y="2063407"/>
            <a:ext cx="88299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b="1" dirty="0"/>
              <a:t>Рассмотрим для примера шпильку диаметра 8 мм. </a:t>
            </a:r>
          </a:p>
          <a:p>
            <a:pPr marL="342900" indent="-342900">
              <a:buAutoNum type="arabicPeriod"/>
            </a:pPr>
            <a:r>
              <a:rPr lang="ru-RU" altLang="zh-CN" sz="1400" dirty="0"/>
              <a:t>Расчетный номинальный внутренний диаметр для данной шпильки согласно ГОСТ не менее: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D</a:t>
            </a:r>
            <a:r>
              <a:rPr lang="en-US" altLang="zh-CN" sz="1400" baseline="-25000" dirty="0"/>
              <a:t>1</a:t>
            </a:r>
            <a:r>
              <a:rPr lang="en-US" altLang="zh-CN" sz="1400" dirty="0"/>
              <a:t> = </a:t>
            </a:r>
            <a:r>
              <a:rPr lang="ru-RU" altLang="zh-CN" sz="1400" dirty="0"/>
              <a:t>8</a:t>
            </a:r>
            <a:r>
              <a:rPr lang="en-US" altLang="zh-CN" sz="1400" dirty="0"/>
              <a:t> – 1,0825 x </a:t>
            </a:r>
            <a:r>
              <a:rPr lang="ru-RU" altLang="zh-CN" sz="1400" dirty="0"/>
              <a:t>1,25 = 6,65 мм,</a:t>
            </a:r>
          </a:p>
          <a:p>
            <a:pPr>
              <a:spcBef>
                <a:spcPts val="600"/>
              </a:spcBef>
            </a:pPr>
            <a:r>
              <a:rPr lang="ru-RU" altLang="zh-CN" sz="1400" dirty="0"/>
              <a:t>По данным протокола испытаний, </a:t>
            </a:r>
          </a:p>
          <a:p>
            <a:r>
              <a:rPr lang="ru-RU" altLang="zh-CN" sz="1400" dirty="0"/>
              <a:t>представленного на следующем слайде, </a:t>
            </a:r>
          </a:p>
          <a:p>
            <a:r>
              <a:rPr lang="ru-RU" altLang="zh-CN" sz="1400" dirty="0"/>
              <a:t>площадь сечения шпильки = 36,6 мм</a:t>
            </a:r>
            <a:r>
              <a:rPr lang="ru-RU" altLang="zh-CN" sz="1400" baseline="30000" dirty="0"/>
              <a:t>2</a:t>
            </a:r>
            <a:r>
              <a:rPr lang="ru-RU" altLang="zh-CN" sz="1400" dirty="0"/>
              <a:t>, </a:t>
            </a:r>
          </a:p>
          <a:p>
            <a:r>
              <a:rPr lang="ru-RU" altLang="zh-CN" sz="1400" dirty="0"/>
              <a:t>соответственно внутренний диаметр шпильки </a:t>
            </a:r>
          </a:p>
          <a:p>
            <a:r>
              <a:rPr lang="ru-RU" altLang="zh-CN" sz="1400" dirty="0"/>
              <a:t>Усиленной равен 6,8 мм, т.е. требования к прочности </a:t>
            </a:r>
          </a:p>
          <a:p>
            <a:r>
              <a:rPr lang="ru-RU" altLang="zh-CN" sz="1400" dirty="0"/>
              <a:t>шпильки соблюдены.</a:t>
            </a:r>
          </a:p>
          <a:p>
            <a:r>
              <a:rPr lang="ru-RU" altLang="zh-CN" sz="1400" dirty="0"/>
              <a:t>По данным измерений для шпильки китайского производства площадь сечения равна 20,42 мм</a:t>
            </a:r>
            <a:r>
              <a:rPr lang="ru-RU" altLang="zh-CN" sz="1400" baseline="30000" dirty="0"/>
              <a:t>2</a:t>
            </a:r>
            <a:r>
              <a:rPr lang="ru-RU" altLang="zh-CN" sz="1400" dirty="0"/>
              <a:t>, диаметр равен 5,1 мм, что значительно ниже требуемой ГОСТ.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61950" y="4693384"/>
            <a:ext cx="9010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Причины несоблюдения требований ГОСТ китайскими поставщиками: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Экономия на сырье. Тонкий пруток имеет меньший вес и стоит дешевле.</a:t>
            </a:r>
          </a:p>
          <a:p>
            <a:r>
              <a:rPr lang="ru-RU" sz="1400" dirty="0"/>
              <a:t>Для изготовления шпильки используется тонкий пруток, из которого в процессе производства формируется шпилька с высокой и острой резьбой. Профиль китайской шпильки не соответствует требованию ГОСТ, угол такой шпильки значительно меньше 60</a:t>
            </a:r>
            <a:r>
              <a:rPr lang="ru-RU" sz="1400" baseline="30000" dirty="0"/>
              <a:t>о</a:t>
            </a:r>
            <a:r>
              <a:rPr lang="ru-RU" sz="1400" dirty="0"/>
              <a:t> и может доходить до 30</a:t>
            </a:r>
            <a:r>
              <a:rPr lang="ru-RU" sz="1400" baseline="30000" dirty="0"/>
              <a:t>о</a:t>
            </a:r>
            <a:r>
              <a:rPr lang="ru-RU" sz="1400" dirty="0"/>
              <a:t> у недобросовестных производителей. Несоблюдения требований к профилю шпильки влияет на ее прочность – приложенные нагрузки срывают резьбу и соединение разрушается.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35" y="2923072"/>
            <a:ext cx="4329740" cy="6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3913" y="1337846"/>
            <a:ext cx="4510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Технические характеристики шпильки М8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221"/>
          <a:stretch/>
        </p:blipFill>
        <p:spPr bwMode="auto">
          <a:xfrm>
            <a:off x="609600" y="4513474"/>
            <a:ext cx="5867400" cy="21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94650"/>
              </p:ext>
            </p:extLst>
          </p:nvPr>
        </p:nvGraphicFramePr>
        <p:xfrm>
          <a:off x="4419600" y="1813200"/>
          <a:ext cx="4572000" cy="16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Китай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Усиленная</a:t>
                      </a:r>
                      <a:r>
                        <a:rPr lang="ru-RU" sz="1400" baseline="0" dirty="0"/>
                        <a:t>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Диаметр прутка, 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Площадь сечения прутка, мм</a:t>
                      </a:r>
                      <a:r>
                        <a:rPr lang="ru-RU" sz="14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40,69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Вес 1000 штук,</a:t>
                      </a:r>
                      <a:r>
                        <a:rPr lang="ru-RU" sz="1400" baseline="0" dirty="0"/>
                        <a:t> кг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r>
                        <a:rPr lang="en-US" sz="1400" dirty="0"/>
                        <a:t>4</a:t>
                      </a:r>
                      <a:r>
                        <a:rPr lang="ru-RU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Разрушающее усилие, кН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33530"/>
            <a:ext cx="2058885" cy="11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79893"/>
            <a:ext cx="4800600" cy="3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3581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Прочность шпильки Усиленной в 1,7 раза выше, чем шпильки китайского производства.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0087"/>
            <a:ext cx="3505200" cy="19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8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85372"/>
              </p:ext>
            </p:extLst>
          </p:nvPr>
        </p:nvGraphicFramePr>
        <p:xfrm>
          <a:off x="914400" y="1828800"/>
          <a:ext cx="8077201" cy="4321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Стандартная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шпилька, произведенная в Китае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Шпилька Усиленная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Стандартная</a:t>
                      </a:r>
                      <a:r>
                        <a:rPr lang="ru-RU" baseline="0" dirty="0"/>
                        <a:t> шпилька, произведенная в Китае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Шпилька Усиленная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813" y="1295400"/>
            <a:ext cx="759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Сравнение внешнего вида изделий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466" y="1859280"/>
            <a:ext cx="3272790" cy="18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75484" y="4724399"/>
            <a:ext cx="1672952" cy="89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8288" y="4407974"/>
            <a:ext cx="1630486" cy="150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65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-27384"/>
            <a:ext cx="9553496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906" y="1371600"/>
            <a:ext cx="4510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Преимущества шпильки Усиленной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90722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/>
              <a:t>Повышенная прочность. Прочность шпильки Усиленной в 1,7 раза выше, чем шпильки китайского производства.</a:t>
            </a:r>
          </a:p>
          <a:p>
            <a:pPr marL="342900" indent="-342900">
              <a:buAutoNum type="arabicPeriod"/>
            </a:pPr>
            <a:r>
              <a:rPr lang="ru-RU" sz="1600" dirty="0"/>
              <a:t>Соответствие требованиям ГОСТ. На практике профиль шпильки может быть проверен с помощью резьбомера.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ru-RU" sz="1600" dirty="0"/>
          </a:p>
          <a:p>
            <a:pPr marL="342900" indent="-342900">
              <a:buFont typeface="+mj-lt"/>
              <a:buAutoNum type="arabicPeriod" startAt="3"/>
            </a:pPr>
            <a:r>
              <a:rPr lang="ru-RU" sz="1600" dirty="0"/>
              <a:t>Вес шпильки. Экономию производителя на сырье можно определить с помощью весов. </a:t>
            </a:r>
          </a:p>
          <a:p>
            <a:pPr marL="342900" indent="-342900">
              <a:buAutoNum type="arabicPeriod" startAt="3"/>
            </a:pPr>
            <a:r>
              <a:rPr lang="ru-RU" sz="1600" dirty="0"/>
              <a:t>Наличие сертификатов и протоколов испытаний.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3" y="3161909"/>
            <a:ext cx="3582367" cy="224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419600" cy="302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2987090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китайская шпилька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766" y="3273623"/>
            <a:ext cx="1959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шпилька Усиленная</a:t>
            </a:r>
          </a:p>
        </p:txBody>
      </p:sp>
    </p:spTree>
    <p:extLst>
      <p:ext uri="{BB962C8B-B14F-4D97-AF65-F5344CB8AC3E}">
        <p14:creationId xmlns:p14="http://schemas.microsoft.com/office/powerpoint/2010/main" val="285216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" t="-164" r="1591" b="164"/>
          <a:stretch/>
        </p:blipFill>
        <p:spPr>
          <a:xfrm>
            <a:off x="-24013" y="0"/>
            <a:ext cx="9553496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913" y="2011919"/>
            <a:ext cx="457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Требования к весу шпильки по стандарту </a:t>
            </a:r>
            <a:r>
              <a:rPr lang="en-US" sz="1400" b="1" dirty="0"/>
              <a:t>DIN 975</a:t>
            </a:r>
            <a:endParaRPr lang="ru-RU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3"/>
          <a:stretch/>
        </p:blipFill>
        <p:spPr bwMode="auto">
          <a:xfrm>
            <a:off x="2382977" y="2659619"/>
            <a:ext cx="473951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90246"/>
            <a:ext cx="3248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Стандарт шпильки усиленной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23406"/>
              </p:ext>
            </p:extLst>
          </p:nvPr>
        </p:nvGraphicFramePr>
        <p:xfrm>
          <a:off x="2382977" y="5157192"/>
          <a:ext cx="4600338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17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L/d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09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863096"/>
            <a:ext cx="8000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/>
              <a:t>Толщина цинкового покрытия: 5-7 мкм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b="1" dirty="0"/>
              <a:t>Соответствие шпильки требованиям ГОСТ и наличие подтверждающих документов</a:t>
            </a:r>
          </a:p>
          <a:p>
            <a:pPr marL="342900" indent="-342900">
              <a:buAutoNum type="arabicPeriod"/>
            </a:pPr>
            <a:r>
              <a:rPr lang="ru-RU" b="1" dirty="0"/>
              <a:t>Цена шпильки Усиленной значительно ниже аналогов, представленных на Российском рынке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471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Преимущества шпильки Усиленной</a:t>
            </a:r>
          </a:p>
        </p:txBody>
      </p:sp>
    </p:spTree>
    <p:extLst>
      <p:ext uri="{BB962C8B-B14F-4D97-AF65-F5344CB8AC3E}">
        <p14:creationId xmlns:p14="http://schemas.microsoft.com/office/powerpoint/2010/main" val="1801896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20634</TotalTime>
  <Words>682</Words>
  <Application>Microsoft Office PowerPoint</Application>
  <PresentationFormat>Экран (4:3)</PresentationFormat>
  <Paragraphs>170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филиала «………..»</dc:title>
  <dc:creator>Царегородцева Наталья Юрьевна</dc:creator>
  <cp:lastModifiedBy>Andrew Mekto</cp:lastModifiedBy>
  <cp:revision>902</cp:revision>
  <cp:lastPrinted>2017-06-14T14:16:56Z</cp:lastPrinted>
  <dcterms:modified xsi:type="dcterms:W3CDTF">2025-01-08T09:10:12Z</dcterms:modified>
</cp:coreProperties>
</file>